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9"/>
  </p:notesMasterIdLst>
  <p:sldIdLst>
    <p:sldId id="256" r:id="rId2"/>
    <p:sldId id="282"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Lst>
  <p:sldSz cx="12192000" cy="6858000"/>
  <p:notesSz cx="6858000" cy="9144000"/>
  <p:embeddedFontLst>
    <p:embeddedFont>
      <p:font typeface="Play" panose="020B0604020202020204" charset="0"/>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3" roundtripDataSignature="AMtx7mjES4YOT2tFAPmmuzkSduku0uvkc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9097" autoAdjust="0"/>
  </p:normalViewPr>
  <p:slideViewPr>
    <p:cSldViewPr snapToGrid="0">
      <p:cViewPr varScale="1">
        <p:scale>
          <a:sx n="46" d="100"/>
          <a:sy n="46" d="100"/>
        </p:scale>
        <p:origin x="1982" y="48"/>
      </p:cViewPr>
      <p:guideLst/>
    </p:cSldViewPr>
  </p:slideViewPr>
  <p:notesTextViewPr>
    <p:cViewPr>
      <p:scale>
        <a:sx n="1" d="1"/>
        <a:sy n="1" d="1"/>
      </p:scale>
      <p:origin x="0" y="-19"/>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viewProps" Target="viewProps.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US"/>
              <a:t>La Shawn: </a:t>
            </a:r>
            <a:endParaRPr/>
          </a:p>
          <a:p>
            <a:pPr marL="0" lvl="0" indent="0" algn="l" rtl="0">
              <a:lnSpc>
                <a:spcPct val="115000"/>
              </a:lnSpc>
              <a:spcBef>
                <a:spcPts val="1200"/>
              </a:spcBef>
              <a:spcAft>
                <a:spcPts val="0"/>
              </a:spcAft>
              <a:buClr>
                <a:schemeClr val="dk1"/>
              </a:buClr>
              <a:buSzPts val="1100"/>
              <a:buFont typeface="Arial"/>
              <a:buNone/>
            </a:pPr>
            <a:r>
              <a:rPr lang="en-US"/>
              <a:t>The LADS team conducted a study to evaluate the performance of multiple machine learning models in classifying mushrooms as edible or poisonous. </a:t>
            </a:r>
            <a:endParaRPr/>
          </a:p>
          <a:p>
            <a:pPr marL="0" lvl="0" indent="0" algn="l" rtl="0">
              <a:lnSpc>
                <a:spcPct val="115000"/>
              </a:lnSpc>
              <a:spcBef>
                <a:spcPts val="1200"/>
              </a:spcBef>
              <a:spcAft>
                <a:spcPts val="0"/>
              </a:spcAft>
              <a:buClr>
                <a:schemeClr val="dk1"/>
              </a:buClr>
              <a:buSzPts val="1100"/>
              <a:buFont typeface="Arial"/>
              <a:buNone/>
            </a:pPr>
            <a:r>
              <a:rPr lang="en-US"/>
              <a:t>The researchers explored the use of Random Forest, Logistic Regression, KNN, and SVC, and found that the Random Forest model outperformed the others in terms of accuracy, precision, recall, and F1 score. </a:t>
            </a:r>
            <a:endParaRPr/>
          </a:p>
          <a:p>
            <a:pPr marL="0" lvl="0" indent="0" algn="l" rtl="0">
              <a:lnSpc>
                <a:spcPct val="115000"/>
              </a:lnSpc>
              <a:spcBef>
                <a:spcPts val="1200"/>
              </a:spcBef>
              <a:spcAft>
                <a:spcPts val="0"/>
              </a:spcAft>
              <a:buNone/>
            </a:pPr>
            <a:r>
              <a:rPr lang="en-US"/>
              <a:t>Based on these findings, the study recommends the development of an application that leverages the Random Forest model as the primary classifier, with the potential integration of Logistic Regression, KNN, and SVC for ensemble learning. </a:t>
            </a:r>
            <a:endParaRPr/>
          </a:p>
          <a:p>
            <a:pPr marL="0" lvl="0" indent="0" algn="l" rtl="0">
              <a:lnSpc>
                <a:spcPct val="115000"/>
              </a:lnSpc>
              <a:spcBef>
                <a:spcPts val="1200"/>
              </a:spcBef>
              <a:spcAft>
                <a:spcPts val="0"/>
              </a:spcAft>
              <a:buClr>
                <a:schemeClr val="dk1"/>
              </a:buClr>
              <a:buSzPts val="1100"/>
              <a:buFont typeface="Arial"/>
              <a:buNone/>
            </a:pPr>
            <a:r>
              <a:rPr lang="en-US"/>
              <a:t>This approach aims to provide foragers with a reliable tool to identify poisonous and edible mushrooms, thereby enhancing foraging safety and decision-making.</a:t>
            </a:r>
            <a:endParaRPr/>
          </a:p>
          <a:p>
            <a:pPr marL="0" lvl="0" indent="0" algn="l" rtl="0">
              <a:spcBef>
                <a:spcPts val="1200"/>
              </a:spcBef>
              <a:spcAft>
                <a:spcPts val="0"/>
              </a:spcAft>
              <a:buNone/>
            </a:pPr>
            <a:endParaRPr/>
          </a:p>
        </p:txBody>
      </p:sp>
      <p:sp>
        <p:nvSpPr>
          <p:cNvPr id="163" name="Google Shape;163;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p1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9" name="Google Shape;179;p1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6" name="Google Shape;186;p1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1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p1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La Shawn:</a:t>
            </a:r>
          </a:p>
          <a:p>
            <a:pPr marL="0" marR="0">
              <a:lnSpc>
                <a:spcPct val="115000"/>
              </a:lnSpc>
              <a:spcBef>
                <a:spcPts val="0"/>
              </a:spcBef>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The LADS team conducted a study to evaluate the performance of multiple machine-learning models in classifying mushrooms as edible or poisonous. </a:t>
            </a:r>
          </a:p>
          <a:p>
            <a:pPr marL="0" marR="0" indent="0">
              <a:lnSpc>
                <a:spcPct val="115000"/>
              </a:lnSpc>
              <a:spcBef>
                <a:spcPts val="0"/>
              </a:spcBef>
              <a:spcAft>
                <a:spcPts val="800"/>
              </a:spcAft>
              <a:buNone/>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Bef>
                <a:spcPts val="0"/>
              </a:spcBef>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explored the use of Random Forest, Logistic Regression, KNN, and SVC, and found that the Random Forest model outperformed the others in terms of accuracy, precision, recall, and F1 score. </a:t>
            </a:r>
          </a:p>
          <a:p>
            <a:pPr marL="0" marR="0" indent="0">
              <a:lnSpc>
                <a:spcPct val="115000"/>
              </a:lnSpc>
              <a:spcBef>
                <a:spcPts val="0"/>
              </a:spcBef>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 </a:t>
            </a:r>
          </a:p>
          <a:p>
            <a:pPr marL="0" marR="0">
              <a:lnSpc>
                <a:spcPct val="115000"/>
              </a:lnSpc>
              <a:spcBef>
                <a:spcPts val="0"/>
              </a:spcBef>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Based on these findings, the study recommends the development of an application that leverages the Random Forest model as the primary classifier, with the potential integration of Logistic Regression, KNN, and SVC for ensemble learning. This approach aims to provide foragers with a reliable tool to identify poisonous and edible mushrooms, thereby enhancing foraging safety and decision-making.</a:t>
            </a:r>
          </a:p>
          <a:p>
            <a:pPr marL="0" marR="0">
              <a:lnSpc>
                <a:spcPct val="115000"/>
              </a:lnSpc>
              <a:spcBef>
                <a:spcPts val="0"/>
              </a:spcBef>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Bef>
                <a:spcPts val="0"/>
              </a:spcBef>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Please relax and listen to the rest of the LADS explain in detail what we accomplished.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Next Slide Please</a:t>
            </a: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365102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7" name="Google Shape;207;p2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4" name="Google Shape;214;p2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1" name="Google Shape;221;p2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8" name="Google Shape;228;p2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p2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p2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8" name="Google Shape;248;p2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4" name="Google Shape;254;p2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0" name="Google Shape;110;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4" name="Google Shape;12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1" name="Google Shape;131;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
        <p:cNvGrpSpPr/>
        <p:nvPr/>
      </p:nvGrpSpPr>
      <p:grpSpPr>
        <a:xfrm>
          <a:off x="0" y="0"/>
          <a:ext cx="0" cy="0"/>
          <a:chOff x="0" y="0"/>
          <a:chExt cx="0" cy="0"/>
        </a:xfrm>
      </p:grpSpPr>
      <p:sp>
        <p:nvSpPr>
          <p:cNvPr id="18" name="Google Shape;18;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 name="Google Shape;21;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3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 name="Google Shape;27;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
        <p:cNvGrpSpPr/>
        <p:nvPr/>
      </p:nvGrpSpPr>
      <p:grpSpPr>
        <a:xfrm>
          <a:off x="0" y="0"/>
          <a:ext cx="0" cy="0"/>
          <a:chOff x="0" y="0"/>
          <a:chExt cx="0" cy="0"/>
        </a:xfrm>
      </p:grpSpPr>
      <p:sp>
        <p:nvSpPr>
          <p:cNvPr id="31" name="Google Shape;31;p3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3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757575"/>
              </a:buClr>
              <a:buSzPts val="2400"/>
              <a:buNone/>
              <a:defRPr sz="2400">
                <a:solidFill>
                  <a:srgbClr val="757575"/>
                </a:solidFill>
              </a:defRPr>
            </a:lvl1pPr>
            <a:lvl2pPr marL="914400" lvl="1" indent="-228600" algn="l">
              <a:lnSpc>
                <a:spcPct val="90000"/>
              </a:lnSpc>
              <a:spcBef>
                <a:spcPts val="500"/>
              </a:spcBef>
              <a:spcAft>
                <a:spcPts val="0"/>
              </a:spcAft>
              <a:buClr>
                <a:srgbClr val="757575"/>
              </a:buClr>
              <a:buSzPts val="2000"/>
              <a:buNone/>
              <a:defRPr sz="2000">
                <a:solidFill>
                  <a:srgbClr val="757575"/>
                </a:solidFill>
              </a:defRPr>
            </a:lvl2pPr>
            <a:lvl3pPr marL="1371600" lvl="2" indent="-228600" algn="l">
              <a:lnSpc>
                <a:spcPct val="90000"/>
              </a:lnSpc>
              <a:spcBef>
                <a:spcPts val="500"/>
              </a:spcBef>
              <a:spcAft>
                <a:spcPts val="0"/>
              </a:spcAft>
              <a:buClr>
                <a:srgbClr val="757575"/>
              </a:buClr>
              <a:buSzPts val="1800"/>
              <a:buNone/>
              <a:defRPr sz="1800">
                <a:solidFill>
                  <a:srgbClr val="757575"/>
                </a:solidFill>
              </a:defRPr>
            </a:lvl3pPr>
            <a:lvl4pPr marL="1828800" lvl="3" indent="-228600" algn="l">
              <a:lnSpc>
                <a:spcPct val="90000"/>
              </a:lnSpc>
              <a:spcBef>
                <a:spcPts val="500"/>
              </a:spcBef>
              <a:spcAft>
                <a:spcPts val="0"/>
              </a:spcAft>
              <a:buClr>
                <a:srgbClr val="757575"/>
              </a:buClr>
              <a:buSzPts val="1600"/>
              <a:buNone/>
              <a:defRPr sz="1600">
                <a:solidFill>
                  <a:srgbClr val="757575"/>
                </a:solidFill>
              </a:defRPr>
            </a:lvl4pPr>
            <a:lvl5pPr marL="2286000" lvl="4" indent="-228600" algn="l">
              <a:lnSpc>
                <a:spcPct val="90000"/>
              </a:lnSpc>
              <a:spcBef>
                <a:spcPts val="500"/>
              </a:spcBef>
              <a:spcAft>
                <a:spcPts val="0"/>
              </a:spcAft>
              <a:buClr>
                <a:srgbClr val="757575"/>
              </a:buClr>
              <a:buSzPts val="1600"/>
              <a:buNone/>
              <a:defRPr sz="1600">
                <a:solidFill>
                  <a:srgbClr val="757575"/>
                </a:solidFill>
              </a:defRPr>
            </a:lvl5pPr>
            <a:lvl6pPr marL="2743200" lvl="5" indent="-228600" algn="l">
              <a:lnSpc>
                <a:spcPct val="90000"/>
              </a:lnSpc>
              <a:spcBef>
                <a:spcPts val="500"/>
              </a:spcBef>
              <a:spcAft>
                <a:spcPts val="0"/>
              </a:spcAft>
              <a:buClr>
                <a:srgbClr val="757575"/>
              </a:buClr>
              <a:buSzPts val="1600"/>
              <a:buNone/>
              <a:defRPr sz="1600">
                <a:solidFill>
                  <a:srgbClr val="757575"/>
                </a:solidFill>
              </a:defRPr>
            </a:lvl6pPr>
            <a:lvl7pPr marL="3200400" lvl="6" indent="-228600" algn="l">
              <a:lnSpc>
                <a:spcPct val="90000"/>
              </a:lnSpc>
              <a:spcBef>
                <a:spcPts val="500"/>
              </a:spcBef>
              <a:spcAft>
                <a:spcPts val="0"/>
              </a:spcAft>
              <a:buClr>
                <a:srgbClr val="757575"/>
              </a:buClr>
              <a:buSzPts val="1600"/>
              <a:buNone/>
              <a:defRPr sz="1600">
                <a:solidFill>
                  <a:srgbClr val="757575"/>
                </a:solidFill>
              </a:defRPr>
            </a:lvl7pPr>
            <a:lvl8pPr marL="3657600" lvl="7" indent="-228600" algn="l">
              <a:lnSpc>
                <a:spcPct val="90000"/>
              </a:lnSpc>
              <a:spcBef>
                <a:spcPts val="500"/>
              </a:spcBef>
              <a:spcAft>
                <a:spcPts val="0"/>
              </a:spcAft>
              <a:buClr>
                <a:srgbClr val="757575"/>
              </a:buClr>
              <a:buSzPts val="1600"/>
              <a:buNone/>
              <a:defRPr sz="1600">
                <a:solidFill>
                  <a:srgbClr val="757575"/>
                </a:solidFill>
              </a:defRPr>
            </a:lvl8pPr>
            <a:lvl9pPr marL="4114800" lvl="8" indent="-228600" algn="l">
              <a:lnSpc>
                <a:spcPct val="90000"/>
              </a:lnSpc>
              <a:spcBef>
                <a:spcPts val="500"/>
              </a:spcBef>
              <a:spcAft>
                <a:spcPts val="0"/>
              </a:spcAft>
              <a:buClr>
                <a:srgbClr val="757575"/>
              </a:buClr>
              <a:buSzPts val="1600"/>
              <a:buNone/>
              <a:defRPr sz="1600">
                <a:solidFill>
                  <a:srgbClr val="757575"/>
                </a:solidFill>
              </a:defRPr>
            </a:lvl9pPr>
          </a:lstStyle>
          <a:p>
            <a:endParaRPr/>
          </a:p>
        </p:txBody>
      </p:sp>
      <p:sp>
        <p:nvSpPr>
          <p:cNvPr id="33" name="Google Shape;33;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3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3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3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3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3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37"/>
          <p:cNvSpPr>
            <a:spLocks noGrp="1"/>
          </p:cNvSpPr>
          <p:nvPr>
            <p:ph type="pic" idx="2"/>
          </p:nvPr>
        </p:nvSpPr>
        <p:spPr>
          <a:xfrm>
            <a:off x="5183188" y="987425"/>
            <a:ext cx="6172200" cy="4873625"/>
          </a:xfrm>
          <a:prstGeom prst="rect">
            <a:avLst/>
          </a:prstGeom>
          <a:noFill/>
          <a:ln>
            <a:noFill/>
          </a:ln>
        </p:spPr>
      </p:sp>
      <p:sp>
        <p:nvSpPr>
          <p:cNvPr id="64" name="Google Shape;64;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lay"/>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 name="Google Shape;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 name="Google Shape;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 name="Google Shape;1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757575"/>
                </a:solidFill>
                <a:latin typeface="Arial"/>
                <a:ea typeface="Arial"/>
                <a:cs typeface="Arial"/>
                <a:sym typeface="Arial"/>
              </a:defRPr>
            </a:lvl1pPr>
            <a:lvl2pPr marL="0" marR="0" lvl="1" indent="0" algn="r" rtl="0">
              <a:spcBef>
                <a:spcPts val="0"/>
              </a:spcBef>
              <a:buNone/>
              <a:defRPr sz="1200" b="0" i="0" u="none" strike="noStrike" cap="none">
                <a:solidFill>
                  <a:srgbClr val="757575"/>
                </a:solidFill>
                <a:latin typeface="Arial"/>
                <a:ea typeface="Arial"/>
                <a:cs typeface="Arial"/>
                <a:sym typeface="Arial"/>
              </a:defRPr>
            </a:lvl2pPr>
            <a:lvl3pPr marL="0" marR="0" lvl="2" indent="0" algn="r" rtl="0">
              <a:spcBef>
                <a:spcPts val="0"/>
              </a:spcBef>
              <a:buNone/>
              <a:defRPr sz="1200" b="0" i="0" u="none" strike="noStrike" cap="none">
                <a:solidFill>
                  <a:srgbClr val="757575"/>
                </a:solidFill>
                <a:latin typeface="Arial"/>
                <a:ea typeface="Arial"/>
                <a:cs typeface="Arial"/>
                <a:sym typeface="Arial"/>
              </a:defRPr>
            </a:lvl3pPr>
            <a:lvl4pPr marL="0" marR="0" lvl="3" indent="0" algn="r" rtl="0">
              <a:spcBef>
                <a:spcPts val="0"/>
              </a:spcBef>
              <a:buNone/>
              <a:defRPr sz="1200" b="0" i="0" u="none" strike="noStrike" cap="none">
                <a:solidFill>
                  <a:srgbClr val="757575"/>
                </a:solidFill>
                <a:latin typeface="Arial"/>
                <a:ea typeface="Arial"/>
                <a:cs typeface="Arial"/>
                <a:sym typeface="Arial"/>
              </a:defRPr>
            </a:lvl4pPr>
            <a:lvl5pPr marL="0" marR="0" lvl="4" indent="0" algn="r" rtl="0">
              <a:spcBef>
                <a:spcPts val="0"/>
              </a:spcBef>
              <a:buNone/>
              <a:defRPr sz="1200" b="0" i="0" u="none" strike="noStrike" cap="none">
                <a:solidFill>
                  <a:srgbClr val="757575"/>
                </a:solidFill>
                <a:latin typeface="Arial"/>
                <a:ea typeface="Arial"/>
                <a:cs typeface="Arial"/>
                <a:sym typeface="Arial"/>
              </a:defRPr>
            </a:lvl5pPr>
            <a:lvl6pPr marL="0" marR="0" lvl="5" indent="0" algn="r" rtl="0">
              <a:spcBef>
                <a:spcPts val="0"/>
              </a:spcBef>
              <a:buNone/>
              <a:defRPr sz="1200" b="0" i="0" u="none" strike="noStrike" cap="none">
                <a:solidFill>
                  <a:srgbClr val="757575"/>
                </a:solidFill>
                <a:latin typeface="Arial"/>
                <a:ea typeface="Arial"/>
                <a:cs typeface="Arial"/>
                <a:sym typeface="Arial"/>
              </a:defRPr>
            </a:lvl6pPr>
            <a:lvl7pPr marL="0" marR="0" lvl="6" indent="0" algn="r" rtl="0">
              <a:spcBef>
                <a:spcPts val="0"/>
              </a:spcBef>
              <a:buNone/>
              <a:defRPr sz="1200" b="0" i="0" u="none" strike="noStrike" cap="none">
                <a:solidFill>
                  <a:srgbClr val="757575"/>
                </a:solidFill>
                <a:latin typeface="Arial"/>
                <a:ea typeface="Arial"/>
                <a:cs typeface="Arial"/>
                <a:sym typeface="Arial"/>
              </a:defRPr>
            </a:lvl7pPr>
            <a:lvl8pPr marL="0" marR="0" lvl="7" indent="0" algn="r" rtl="0">
              <a:spcBef>
                <a:spcPts val="0"/>
              </a:spcBef>
              <a:buNone/>
              <a:defRPr sz="1200" b="0" i="0" u="none" strike="noStrike" cap="none">
                <a:solidFill>
                  <a:srgbClr val="757575"/>
                </a:solidFill>
                <a:latin typeface="Arial"/>
                <a:ea typeface="Arial"/>
                <a:cs typeface="Arial"/>
                <a:sym typeface="Arial"/>
              </a:defRPr>
            </a:lvl8pPr>
            <a:lvl9pPr marL="0" marR="0" lvl="8" indent="0" algn="r" rtl="0">
              <a:spcBef>
                <a:spcPts val="0"/>
              </a:spcBef>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
        <p:cNvGrpSpPr/>
        <p:nvPr/>
      </p:nvGrpSpPr>
      <p:grpSpPr>
        <a:xfrm>
          <a:off x="0" y="0"/>
          <a:ext cx="0" cy="0"/>
          <a:chOff x="0" y="0"/>
          <a:chExt cx="0" cy="0"/>
        </a:xfrm>
      </p:grpSpPr>
      <p:sp>
        <p:nvSpPr>
          <p:cNvPr id="84" name="Google Shape;84;p1"/>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5" name="Google Shape;85;p1"/>
          <p:cNvSpPr txBox="1">
            <a:spLocks noGrp="1"/>
          </p:cNvSpPr>
          <p:nvPr>
            <p:ph type="ctrTitle"/>
          </p:nvPr>
        </p:nvSpPr>
        <p:spPr>
          <a:xfrm>
            <a:off x="643468" y="643467"/>
            <a:ext cx="4620584" cy="238504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Play"/>
              <a:buNone/>
            </a:pPr>
            <a:r>
              <a:rPr lang="en-US" b="1"/>
              <a:t>Shrooms</a:t>
            </a:r>
            <a:endParaRPr/>
          </a:p>
        </p:txBody>
      </p:sp>
      <p:sp>
        <p:nvSpPr>
          <p:cNvPr id="86" name="Google Shape;86;p1"/>
          <p:cNvSpPr txBox="1">
            <a:spLocks noGrp="1"/>
          </p:cNvSpPr>
          <p:nvPr>
            <p:ph type="subTitle" idx="1"/>
          </p:nvPr>
        </p:nvSpPr>
        <p:spPr>
          <a:xfrm>
            <a:off x="643467" y="4711957"/>
            <a:ext cx="4620584" cy="1964675"/>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dk1"/>
              </a:buClr>
              <a:buSzPct val="100000"/>
              <a:buNone/>
            </a:pPr>
            <a:r>
              <a:rPr lang="en-US"/>
              <a:t>AI Boot Camp: Project 2 / Group 1</a:t>
            </a:r>
            <a:endParaRPr/>
          </a:p>
          <a:p>
            <a:pPr marL="0" lvl="0" indent="0" algn="l" rtl="0">
              <a:lnSpc>
                <a:spcPct val="90000"/>
              </a:lnSpc>
              <a:spcBef>
                <a:spcPts val="1000"/>
              </a:spcBef>
              <a:spcAft>
                <a:spcPts val="0"/>
              </a:spcAft>
              <a:buClr>
                <a:schemeClr val="dk1"/>
              </a:buClr>
              <a:buSzPct val="100000"/>
              <a:buNone/>
            </a:pPr>
            <a:r>
              <a:rPr lang="en-US" sz="1800" u="sng"/>
              <a:t>Team Members:</a:t>
            </a:r>
            <a:endParaRPr u="sng"/>
          </a:p>
          <a:p>
            <a:pPr marL="0" lvl="0" indent="0" algn="l" rtl="0">
              <a:lnSpc>
                <a:spcPct val="90000"/>
              </a:lnSpc>
              <a:spcBef>
                <a:spcPts val="1000"/>
              </a:spcBef>
              <a:spcAft>
                <a:spcPts val="0"/>
              </a:spcAft>
              <a:buClr>
                <a:schemeClr val="dk1"/>
              </a:buClr>
              <a:buSzPct val="100000"/>
              <a:buNone/>
            </a:pPr>
            <a:r>
              <a:rPr lang="en-US" sz="1800"/>
              <a:t> 1. LaShawn Sykes</a:t>
            </a:r>
            <a:endParaRPr/>
          </a:p>
          <a:p>
            <a:pPr marL="0" lvl="0" indent="0" algn="l" rtl="0">
              <a:lnSpc>
                <a:spcPct val="90000"/>
              </a:lnSpc>
              <a:spcBef>
                <a:spcPts val="1000"/>
              </a:spcBef>
              <a:spcAft>
                <a:spcPts val="0"/>
              </a:spcAft>
              <a:buClr>
                <a:schemeClr val="dk1"/>
              </a:buClr>
              <a:buSzPct val="100000"/>
              <a:buNone/>
            </a:pPr>
            <a:r>
              <a:rPr lang="en-US" sz="1800"/>
              <a:t> 2. Aaron Cranor</a:t>
            </a:r>
            <a:endParaRPr/>
          </a:p>
          <a:p>
            <a:pPr marL="0" lvl="0" indent="0" algn="l" rtl="0">
              <a:lnSpc>
                <a:spcPct val="90000"/>
              </a:lnSpc>
              <a:spcBef>
                <a:spcPts val="1000"/>
              </a:spcBef>
              <a:spcAft>
                <a:spcPts val="0"/>
              </a:spcAft>
              <a:buClr>
                <a:schemeClr val="dk1"/>
              </a:buClr>
              <a:buSzPct val="100000"/>
              <a:buNone/>
            </a:pPr>
            <a:r>
              <a:rPr lang="en-US" sz="1800"/>
              <a:t> 3. Darcy DeBord</a:t>
            </a:r>
            <a:endParaRPr sz="1800"/>
          </a:p>
          <a:p>
            <a:pPr marL="0" lvl="0" indent="0" algn="l" rtl="0">
              <a:lnSpc>
                <a:spcPct val="90000"/>
              </a:lnSpc>
              <a:spcBef>
                <a:spcPts val="1000"/>
              </a:spcBef>
              <a:spcAft>
                <a:spcPts val="0"/>
              </a:spcAft>
              <a:buClr>
                <a:schemeClr val="dk1"/>
              </a:buClr>
              <a:buSzPct val="100000"/>
              <a:buNone/>
            </a:pPr>
            <a:r>
              <a:rPr lang="en-US" sz="1800"/>
              <a:t> 4. Stephen Martinez</a:t>
            </a:r>
            <a:endParaRPr/>
          </a:p>
          <a:p>
            <a:pPr marL="0" lvl="0" indent="0" algn="l" rtl="0">
              <a:lnSpc>
                <a:spcPct val="90000"/>
              </a:lnSpc>
              <a:spcBef>
                <a:spcPts val="1000"/>
              </a:spcBef>
              <a:spcAft>
                <a:spcPts val="0"/>
              </a:spcAft>
              <a:buClr>
                <a:schemeClr val="dk1"/>
              </a:buClr>
              <a:buSzPct val="100000"/>
              <a:buNone/>
            </a:pPr>
            <a:endParaRPr sz="1800"/>
          </a:p>
          <a:p>
            <a:pPr marL="0" lvl="0" indent="0" algn="l" rtl="0">
              <a:lnSpc>
                <a:spcPct val="90000"/>
              </a:lnSpc>
              <a:spcBef>
                <a:spcPts val="1000"/>
              </a:spcBef>
              <a:spcAft>
                <a:spcPts val="0"/>
              </a:spcAft>
              <a:buClr>
                <a:schemeClr val="dk1"/>
              </a:buClr>
              <a:buSzPct val="100000"/>
              <a:buNone/>
            </a:pPr>
            <a:endParaRPr/>
          </a:p>
        </p:txBody>
      </p:sp>
      <p:pic>
        <p:nvPicPr>
          <p:cNvPr id="87" name="Google Shape;87;p1" descr="Mushrooms growing on a mossy log in the woods&#10;&#10;Description automatically generated"/>
          <p:cNvPicPr preferRelativeResize="0"/>
          <p:nvPr/>
        </p:nvPicPr>
        <p:blipFill rotWithShape="1">
          <a:blip r:embed="rId3">
            <a:alphaModFix/>
          </a:blip>
          <a:srcRect l="16373" r="25588" b="-1"/>
          <a:stretch/>
        </p:blipFill>
        <p:spPr>
          <a:xfrm>
            <a:off x="6229215" y="10"/>
            <a:ext cx="5962785" cy="6857990"/>
          </a:xfrm>
          <a:custGeom>
            <a:avLst/>
            <a:gdLst/>
            <a:ahLst/>
            <a:cxnLst/>
            <a:rect l="l" t="t" r="r" b="b"/>
            <a:pathLst>
              <a:path w="5962785" h="6858000" extrusionOk="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8"/>
        <p:cNvGrpSpPr/>
        <p:nvPr/>
      </p:nvGrpSpPr>
      <p:grpSpPr>
        <a:xfrm>
          <a:off x="0" y="0"/>
          <a:ext cx="0" cy="0"/>
          <a:chOff x="0" y="0"/>
          <a:chExt cx="0" cy="0"/>
        </a:xfrm>
      </p:grpSpPr>
      <p:pic>
        <p:nvPicPr>
          <p:cNvPr id="139" name="Google Shape;139;p9"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40" name="Google Shape;140;p9"/>
          <p:cNvSpPr/>
          <p:nvPr/>
        </p:nvSpPr>
        <p:spPr>
          <a:xfrm>
            <a:off x="357909" y="369454"/>
            <a:ext cx="5738090" cy="6003635"/>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4"/>
        <p:cNvGrpSpPr/>
        <p:nvPr/>
      </p:nvGrpSpPr>
      <p:grpSpPr>
        <a:xfrm>
          <a:off x="0" y="0"/>
          <a:ext cx="0" cy="0"/>
          <a:chOff x="0" y="0"/>
          <a:chExt cx="0" cy="0"/>
        </a:xfrm>
      </p:grpSpPr>
      <p:pic>
        <p:nvPicPr>
          <p:cNvPr id="145" name="Google Shape;145;p11"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46" name="Google Shape;146;p11"/>
          <p:cNvSpPr/>
          <p:nvPr/>
        </p:nvSpPr>
        <p:spPr>
          <a:xfrm>
            <a:off x="357909" y="369454"/>
            <a:ext cx="5738090" cy="6003635"/>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47" name="Google Shape;147;p11"/>
          <p:cNvSpPr txBox="1">
            <a:spLocks noGrp="1"/>
          </p:cNvSpPr>
          <p:nvPr>
            <p:ph type="body" idx="1"/>
          </p:nvPr>
        </p:nvSpPr>
        <p:spPr>
          <a:xfrm>
            <a:off x="205900" y="661100"/>
            <a:ext cx="5377800" cy="6055500"/>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48" name="Google Shape;148;p11"/>
          <p:cNvPicPr preferRelativeResize="0"/>
          <p:nvPr/>
        </p:nvPicPr>
        <p:blipFill rotWithShape="1">
          <a:blip r:embed="rId4">
            <a:alphaModFix/>
          </a:blip>
          <a:srcRect t="18540" b="18990"/>
          <a:stretch/>
        </p:blipFill>
        <p:spPr>
          <a:xfrm>
            <a:off x="6460825" y="1258625"/>
            <a:ext cx="5539702" cy="4093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2"/>
        <p:cNvGrpSpPr/>
        <p:nvPr/>
      </p:nvGrpSpPr>
      <p:grpSpPr>
        <a:xfrm>
          <a:off x="0" y="0"/>
          <a:ext cx="0" cy="0"/>
          <a:chOff x="0" y="0"/>
          <a:chExt cx="0" cy="0"/>
        </a:xfrm>
      </p:grpSpPr>
      <p:pic>
        <p:nvPicPr>
          <p:cNvPr id="153" name="Google Shape;153;p12"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54" name="Google Shape;154;p12"/>
          <p:cNvSpPr/>
          <p:nvPr/>
        </p:nvSpPr>
        <p:spPr>
          <a:xfrm>
            <a:off x="357909" y="369454"/>
            <a:ext cx="11476180" cy="6003635"/>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8"/>
        <p:cNvGrpSpPr/>
        <p:nvPr/>
      </p:nvGrpSpPr>
      <p:grpSpPr>
        <a:xfrm>
          <a:off x="0" y="0"/>
          <a:ext cx="0" cy="0"/>
          <a:chOff x="0" y="0"/>
          <a:chExt cx="0" cy="0"/>
        </a:xfrm>
      </p:grpSpPr>
      <p:pic>
        <p:nvPicPr>
          <p:cNvPr id="159" name="Google Shape;159;p13"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60" name="Google Shape;160;p13"/>
          <p:cNvSpPr/>
          <p:nvPr/>
        </p:nvSpPr>
        <p:spPr>
          <a:xfrm>
            <a:off x="357909" y="369454"/>
            <a:ext cx="11476180" cy="6003635"/>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4"/>
        <p:cNvGrpSpPr/>
        <p:nvPr/>
      </p:nvGrpSpPr>
      <p:grpSpPr>
        <a:xfrm>
          <a:off x="0" y="0"/>
          <a:ext cx="0" cy="0"/>
          <a:chOff x="0" y="0"/>
          <a:chExt cx="0" cy="0"/>
        </a:xfrm>
      </p:grpSpPr>
      <p:pic>
        <p:nvPicPr>
          <p:cNvPr id="165" name="Google Shape;165;p14"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66" name="Google Shape;166;p14"/>
          <p:cNvSpPr/>
          <p:nvPr/>
        </p:nvSpPr>
        <p:spPr>
          <a:xfrm>
            <a:off x="357909" y="201351"/>
            <a:ext cx="11476180" cy="1666240"/>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0" i="0" u="none" strike="noStrike" cap="none">
                <a:solidFill>
                  <a:srgbClr val="2B2B2B"/>
                </a:solidFill>
                <a:latin typeface="Arial"/>
                <a:ea typeface="Arial"/>
                <a:cs typeface="Arial"/>
                <a:sym typeface="Arial"/>
              </a:rPr>
              <a:t>An executive summary or overview of the project and project goals. (5 points)</a:t>
            </a:r>
            <a:endParaRPr sz="2000" b="0" i="0" u="none" strike="noStrike" cap="none">
              <a:solidFill>
                <a:schemeClr val="lt1"/>
              </a:solidFill>
              <a:latin typeface="Arial"/>
              <a:ea typeface="Arial"/>
              <a:cs typeface="Arial"/>
              <a:sym typeface="Arial"/>
            </a:endParaRPr>
          </a:p>
        </p:txBody>
      </p:sp>
      <p:sp>
        <p:nvSpPr>
          <p:cNvPr id="167" name="Google Shape;167;p14"/>
          <p:cNvSpPr txBox="1">
            <a:spLocks noGrp="1"/>
          </p:cNvSpPr>
          <p:nvPr>
            <p:ph type="body" idx="1"/>
          </p:nvPr>
        </p:nvSpPr>
        <p:spPr>
          <a:xfrm>
            <a:off x="353291" y="2091170"/>
            <a:ext cx="11485418" cy="4466793"/>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Clr>
                <a:schemeClr val="dk1"/>
              </a:buClr>
              <a:buSzPts val="1100"/>
              <a:buFont typeface="Arial"/>
              <a:buNone/>
            </a:pPr>
            <a:r>
              <a:rPr lang="en-US"/>
              <a:t>Objectives:</a:t>
            </a:r>
            <a:endParaRPr/>
          </a:p>
          <a:p>
            <a:pPr marL="457200" lvl="0" indent="-298450" algn="l" rtl="0">
              <a:lnSpc>
                <a:spcPct val="115000"/>
              </a:lnSpc>
              <a:spcBef>
                <a:spcPts val="1200"/>
              </a:spcBef>
              <a:spcAft>
                <a:spcPts val="0"/>
              </a:spcAft>
              <a:buSzPts val="1100"/>
              <a:buChar char="●"/>
            </a:pPr>
            <a:r>
              <a:rPr lang="en-US"/>
              <a:t>Evaluate performance of multiple ML models (Random Forest, Logistic Regression, KNN, SVC) for classifying mushrooms as edible or poisonous</a:t>
            </a:r>
            <a:endParaRPr/>
          </a:p>
          <a:p>
            <a:pPr marL="0" lvl="0" indent="0" algn="l" rtl="0">
              <a:lnSpc>
                <a:spcPct val="115000"/>
              </a:lnSpc>
              <a:spcBef>
                <a:spcPts val="1200"/>
              </a:spcBef>
              <a:spcAft>
                <a:spcPts val="0"/>
              </a:spcAft>
              <a:buClr>
                <a:schemeClr val="dk1"/>
              </a:buClr>
              <a:buSzPts val="1100"/>
              <a:buFont typeface="Arial"/>
              <a:buNone/>
            </a:pPr>
            <a:r>
              <a:rPr lang="en-US"/>
              <a:t>Findings:</a:t>
            </a:r>
            <a:endParaRPr/>
          </a:p>
          <a:p>
            <a:pPr marL="457200" lvl="0" indent="-298450" algn="l" rtl="0">
              <a:lnSpc>
                <a:spcPct val="115000"/>
              </a:lnSpc>
              <a:spcBef>
                <a:spcPts val="1200"/>
              </a:spcBef>
              <a:spcAft>
                <a:spcPts val="0"/>
              </a:spcAft>
              <a:buSzPts val="1100"/>
              <a:buChar char="●"/>
            </a:pPr>
            <a:r>
              <a:rPr lang="en-US"/>
              <a:t>Random Forest model outperformed other models in accuracy, precision, recall, and F1 score</a:t>
            </a:r>
            <a:endParaRPr/>
          </a:p>
          <a:p>
            <a:pPr marL="228600" lvl="0" indent="-50800" algn="l" rtl="0">
              <a:lnSpc>
                <a:spcPct val="90000"/>
              </a:lnSpc>
              <a:spcBef>
                <a:spcPts val="1200"/>
              </a:spcBef>
              <a:spcAft>
                <a:spcPts val="0"/>
              </a:spcAft>
              <a:buClr>
                <a:schemeClr val="dk1"/>
              </a:buClr>
              <a:buSzPts val="2800"/>
              <a:buNone/>
            </a:pPr>
            <a:endParaRPr/>
          </a:p>
        </p:txBody>
      </p:sp>
      <p:sp>
        <p:nvSpPr>
          <p:cNvPr id="168" name="Google Shape;168;p14"/>
          <p:cNvSpPr txBox="1"/>
          <p:nvPr/>
        </p:nvSpPr>
        <p:spPr>
          <a:xfrm>
            <a:off x="328600" y="1578775"/>
            <a:ext cx="11887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800">
              <a:solidFill>
                <a:schemeClr val="dk1"/>
              </a:solidFill>
            </a:endParaRPr>
          </a:p>
        </p:txBody>
      </p:sp>
      <p:sp>
        <p:nvSpPr>
          <p:cNvPr id="169" name="Google Shape;169;p14"/>
          <p:cNvSpPr txBox="1"/>
          <p:nvPr/>
        </p:nvSpPr>
        <p:spPr>
          <a:xfrm>
            <a:off x="650075" y="2864650"/>
            <a:ext cx="6272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8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3"/>
        <p:cNvGrpSpPr/>
        <p:nvPr/>
      </p:nvGrpSpPr>
      <p:grpSpPr>
        <a:xfrm>
          <a:off x="0" y="0"/>
          <a:ext cx="0" cy="0"/>
          <a:chOff x="0" y="0"/>
          <a:chExt cx="0" cy="0"/>
        </a:xfrm>
      </p:grpSpPr>
      <p:pic>
        <p:nvPicPr>
          <p:cNvPr id="174" name="Google Shape;174;p15"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75" name="Google Shape;175;p15"/>
          <p:cNvSpPr/>
          <p:nvPr/>
        </p:nvSpPr>
        <p:spPr>
          <a:xfrm>
            <a:off x="357909" y="201351"/>
            <a:ext cx="11476200" cy="1666200"/>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000" b="0" i="0" u="none" strike="noStrike" cap="none">
              <a:solidFill>
                <a:srgbClr val="2B2B2B"/>
              </a:solidFill>
              <a:latin typeface="Arial"/>
              <a:ea typeface="Arial"/>
              <a:cs typeface="Arial"/>
              <a:sym typeface="Arial"/>
            </a:endParaRPr>
          </a:p>
          <a:p>
            <a:pPr marL="0" marR="0" lvl="0" indent="0" algn="ctr" rtl="0">
              <a:spcBef>
                <a:spcPts val="0"/>
              </a:spcBef>
              <a:spcAft>
                <a:spcPts val="0"/>
              </a:spcAft>
              <a:buNone/>
            </a:pPr>
            <a:r>
              <a:rPr lang="en-US" sz="2000">
                <a:solidFill>
                  <a:srgbClr val="2B2B2B"/>
                </a:solidFill>
              </a:rPr>
              <a:t>DATA COLLECTION, CLEAN UP, &amp; EXPLORATION</a:t>
            </a:r>
            <a:endParaRPr sz="2000">
              <a:solidFill>
                <a:srgbClr val="2B2B2B"/>
              </a:solidFill>
            </a:endParaRPr>
          </a:p>
        </p:txBody>
      </p:sp>
      <p:sp>
        <p:nvSpPr>
          <p:cNvPr id="176" name="Google Shape;176;p15"/>
          <p:cNvSpPr txBox="1">
            <a:spLocks noGrp="1"/>
          </p:cNvSpPr>
          <p:nvPr>
            <p:ph type="body" idx="1"/>
          </p:nvPr>
        </p:nvSpPr>
        <p:spPr>
          <a:xfrm>
            <a:off x="353291" y="2091170"/>
            <a:ext cx="11485418" cy="4466793"/>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r>
              <a:rPr lang="en-US"/>
              <a:t>We sources two datasets from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0"/>
        <p:cNvGrpSpPr/>
        <p:nvPr/>
      </p:nvGrpSpPr>
      <p:grpSpPr>
        <a:xfrm>
          <a:off x="0" y="0"/>
          <a:ext cx="0" cy="0"/>
          <a:chOff x="0" y="0"/>
          <a:chExt cx="0" cy="0"/>
        </a:xfrm>
      </p:grpSpPr>
      <p:pic>
        <p:nvPicPr>
          <p:cNvPr id="181" name="Google Shape;181;p16"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82" name="Google Shape;182;p16"/>
          <p:cNvSpPr/>
          <p:nvPr/>
        </p:nvSpPr>
        <p:spPr>
          <a:xfrm>
            <a:off x="357909" y="201351"/>
            <a:ext cx="11476180" cy="1666240"/>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0" i="0" u="none" strike="noStrike" cap="none">
                <a:solidFill>
                  <a:srgbClr val="2B2B2B"/>
                </a:solidFill>
                <a:latin typeface="Arial"/>
                <a:ea typeface="Arial"/>
                <a:cs typeface="Arial"/>
                <a:sym typeface="Arial"/>
              </a:rPr>
              <a:t>The approach that your group took in achieving the project goals. (5 points)</a:t>
            </a:r>
            <a:endParaRPr sz="2000" b="0" i="0" u="none" strike="noStrike" cap="none">
              <a:solidFill>
                <a:schemeClr val="lt1"/>
              </a:solidFill>
              <a:latin typeface="Arial"/>
              <a:ea typeface="Arial"/>
              <a:cs typeface="Arial"/>
              <a:sym typeface="Arial"/>
            </a:endParaRPr>
          </a:p>
        </p:txBody>
      </p:sp>
      <p:sp>
        <p:nvSpPr>
          <p:cNvPr id="183" name="Google Shape;183;p16"/>
          <p:cNvSpPr txBox="1">
            <a:spLocks noGrp="1"/>
          </p:cNvSpPr>
          <p:nvPr>
            <p:ph type="body" idx="1"/>
          </p:nvPr>
        </p:nvSpPr>
        <p:spPr>
          <a:xfrm>
            <a:off x="353291" y="2091170"/>
            <a:ext cx="11485418" cy="4466793"/>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7"/>
        <p:cNvGrpSpPr/>
        <p:nvPr/>
      </p:nvGrpSpPr>
      <p:grpSpPr>
        <a:xfrm>
          <a:off x="0" y="0"/>
          <a:ext cx="0" cy="0"/>
          <a:chOff x="0" y="0"/>
          <a:chExt cx="0" cy="0"/>
        </a:xfrm>
      </p:grpSpPr>
      <p:pic>
        <p:nvPicPr>
          <p:cNvPr id="188" name="Google Shape;188;p17"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89" name="Google Shape;189;p17"/>
          <p:cNvSpPr/>
          <p:nvPr/>
        </p:nvSpPr>
        <p:spPr>
          <a:xfrm>
            <a:off x="357909" y="201351"/>
            <a:ext cx="11476180" cy="1666240"/>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b="0" i="0" u="none" strike="noStrike" cap="none">
                <a:solidFill>
                  <a:srgbClr val="2B2B2B"/>
                </a:solidFill>
                <a:latin typeface="Arial"/>
                <a:ea typeface="Arial"/>
                <a:cs typeface="Arial"/>
                <a:sym typeface="Arial"/>
              </a:rPr>
              <a:t>Any additional questions that surfaced, what your group might research next if more time was available, or share a plan for future development. (3 points)</a:t>
            </a:r>
            <a:endParaRPr sz="1600" b="0" i="0" u="none" strike="noStrike" cap="none">
              <a:solidFill>
                <a:schemeClr val="lt1"/>
              </a:solidFill>
              <a:latin typeface="Arial"/>
              <a:ea typeface="Arial"/>
              <a:cs typeface="Arial"/>
              <a:sym typeface="Arial"/>
            </a:endParaRPr>
          </a:p>
        </p:txBody>
      </p:sp>
      <p:sp>
        <p:nvSpPr>
          <p:cNvPr id="190" name="Google Shape;190;p17"/>
          <p:cNvSpPr txBox="1">
            <a:spLocks noGrp="1"/>
          </p:cNvSpPr>
          <p:nvPr>
            <p:ph type="body" idx="1"/>
          </p:nvPr>
        </p:nvSpPr>
        <p:spPr>
          <a:xfrm>
            <a:off x="353291" y="2091170"/>
            <a:ext cx="11485418" cy="4466793"/>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4"/>
        <p:cNvGrpSpPr/>
        <p:nvPr/>
      </p:nvGrpSpPr>
      <p:grpSpPr>
        <a:xfrm>
          <a:off x="0" y="0"/>
          <a:ext cx="0" cy="0"/>
          <a:chOff x="0" y="0"/>
          <a:chExt cx="0" cy="0"/>
        </a:xfrm>
      </p:grpSpPr>
      <p:pic>
        <p:nvPicPr>
          <p:cNvPr id="195" name="Google Shape;195;p18"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96" name="Google Shape;196;p18"/>
          <p:cNvSpPr/>
          <p:nvPr/>
        </p:nvSpPr>
        <p:spPr>
          <a:xfrm>
            <a:off x="357909" y="201351"/>
            <a:ext cx="11476180" cy="1666240"/>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b="0" i="0" u="none" strike="noStrike" cap="none">
                <a:solidFill>
                  <a:srgbClr val="2B2B2B"/>
                </a:solidFill>
                <a:latin typeface="Arial"/>
                <a:ea typeface="Arial"/>
                <a:cs typeface="Arial"/>
                <a:sym typeface="Arial"/>
              </a:rPr>
              <a:t>The results and conclusions of the application or analysis. (3 points)</a:t>
            </a:r>
            <a:endParaRPr sz="2000" b="0" i="0" u="none" strike="noStrike" cap="none">
              <a:solidFill>
                <a:schemeClr val="lt1"/>
              </a:solidFill>
              <a:latin typeface="Arial"/>
              <a:ea typeface="Arial"/>
              <a:cs typeface="Arial"/>
              <a:sym typeface="Arial"/>
            </a:endParaRPr>
          </a:p>
        </p:txBody>
      </p:sp>
      <p:sp>
        <p:nvSpPr>
          <p:cNvPr id="197" name="Google Shape;197;p18"/>
          <p:cNvSpPr txBox="1">
            <a:spLocks noGrp="1"/>
          </p:cNvSpPr>
          <p:nvPr>
            <p:ph type="body" idx="1"/>
          </p:nvPr>
        </p:nvSpPr>
        <p:spPr>
          <a:xfrm>
            <a:off x="353291" y="2091170"/>
            <a:ext cx="11485418" cy="4466793"/>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1"/>
        <p:cNvGrpSpPr/>
        <p:nvPr/>
      </p:nvGrpSpPr>
      <p:grpSpPr>
        <a:xfrm>
          <a:off x="0" y="0"/>
          <a:ext cx="0" cy="0"/>
          <a:chOff x="0" y="0"/>
          <a:chExt cx="0" cy="0"/>
        </a:xfrm>
      </p:grpSpPr>
      <p:pic>
        <p:nvPicPr>
          <p:cNvPr id="202" name="Google Shape;202;p19"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203" name="Google Shape;203;p19"/>
          <p:cNvSpPr/>
          <p:nvPr/>
        </p:nvSpPr>
        <p:spPr>
          <a:xfrm>
            <a:off x="357909" y="201351"/>
            <a:ext cx="11476180" cy="1666240"/>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What problem does the project attempt to solve?</a:t>
            </a:r>
            <a:endParaRPr/>
          </a:p>
        </p:txBody>
      </p:sp>
      <p:sp>
        <p:nvSpPr>
          <p:cNvPr id="204" name="Google Shape;204;p19"/>
          <p:cNvSpPr txBox="1">
            <a:spLocks noGrp="1"/>
          </p:cNvSpPr>
          <p:nvPr>
            <p:ph type="body" idx="1"/>
          </p:nvPr>
        </p:nvSpPr>
        <p:spPr>
          <a:xfrm>
            <a:off x="353291" y="2091170"/>
            <a:ext cx="11485418" cy="4466793"/>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5" name="Google Shape;85;p1"/>
          <p:cNvSpPr txBox="1">
            <a:spLocks noGrp="1"/>
          </p:cNvSpPr>
          <p:nvPr>
            <p:ph type="ctrTitle"/>
          </p:nvPr>
        </p:nvSpPr>
        <p:spPr>
          <a:xfrm>
            <a:off x="259773" y="72736"/>
            <a:ext cx="5455226" cy="64423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Play"/>
              <a:buNone/>
            </a:pPr>
            <a:r>
              <a:rPr lang="en-US" sz="2800" b="1" dirty="0"/>
              <a:t>Executive Summary</a:t>
            </a:r>
            <a:endParaRPr sz="2800" dirty="0"/>
          </a:p>
        </p:txBody>
      </p:sp>
      <p:sp>
        <p:nvSpPr>
          <p:cNvPr id="86" name="Google Shape;86;p1"/>
          <p:cNvSpPr txBox="1">
            <a:spLocks noGrp="1"/>
          </p:cNvSpPr>
          <p:nvPr>
            <p:ph type="subTitle" idx="1"/>
          </p:nvPr>
        </p:nvSpPr>
        <p:spPr>
          <a:xfrm>
            <a:off x="145472" y="1153391"/>
            <a:ext cx="5569527" cy="5523242"/>
          </a:xfrm>
          <a:prstGeom prst="rect">
            <a:avLst/>
          </a:prstGeom>
          <a:noFill/>
          <a:ln>
            <a:noFill/>
          </a:ln>
        </p:spPr>
        <p:txBody>
          <a:bodyPr spcFirstLastPara="1" wrap="square" lIns="91425" tIns="45700" rIns="91425" bIns="45700" anchor="t" anchorCtr="0">
            <a:normAutofit/>
          </a:bodyPr>
          <a:lstStyle/>
          <a:p>
            <a:pPr marL="0" marR="0">
              <a:lnSpc>
                <a:spcPct val="115000"/>
              </a:lnSpc>
              <a:spcBef>
                <a:spcPts val="0"/>
              </a:spcBef>
              <a:spcAft>
                <a:spcPts val="800"/>
              </a:spcAft>
            </a:pPr>
            <a:r>
              <a:rPr lang="en-US" sz="1800"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rPr>
              <a:t>Objectives:</a:t>
            </a:r>
          </a:p>
          <a:p>
            <a:pPr marL="342900" marR="0" lvl="0" indent="-342900" algn="just">
              <a:lnSpc>
                <a:spcPct val="115000"/>
              </a:lnSpc>
              <a:spcBef>
                <a:spcPts val="0"/>
              </a:spcBef>
              <a:spcAft>
                <a:spcPts val="800"/>
              </a:spcAft>
              <a:buSzPts val="1000"/>
              <a:buFont typeface="Symbol" panose="05050102010706020507" pitchFamily="18" charset="2"/>
              <a:buChar char=""/>
              <a:tabLst>
                <a:tab pos="457200" algn="l"/>
              </a:tabLs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Evaluate performance of multiple ML models (Random Forest, Logistic Regression, KNN, SVC) for classifying mushrooms as edible or poisonous</a:t>
            </a:r>
          </a:p>
          <a:p>
            <a:pPr marL="0" marR="0" lvl="0" indent="0" algn="just">
              <a:lnSpc>
                <a:spcPct val="115000"/>
              </a:lnSpc>
              <a:spcBef>
                <a:spcPts val="0"/>
              </a:spcBef>
              <a:spcAft>
                <a:spcPts val="800"/>
              </a:spcAft>
              <a:buSzPts val="1000"/>
              <a:tabLst>
                <a:tab pos="457200" algn="l"/>
              </a:tabLs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Bef>
                <a:spcPts val="0"/>
              </a:spcBef>
              <a:spcAft>
                <a:spcPts val="800"/>
              </a:spcAft>
            </a:pPr>
            <a:r>
              <a:rPr lang="en-US" sz="1800" kern="100" dirty="0">
                <a:solidFill>
                  <a:schemeClr val="accent2">
                    <a:lumMod val="75000"/>
                  </a:schemeClr>
                </a:solidFill>
                <a:effectLst/>
                <a:latin typeface="Aptos" panose="020B0004020202020204" pitchFamily="34" charset="0"/>
                <a:ea typeface="Aptos" panose="020B0004020202020204" pitchFamily="34" charset="0"/>
                <a:cs typeface="Times New Roman" panose="02020603050405020304" pitchFamily="18" charset="0"/>
              </a:rPr>
              <a:t>Findings:</a:t>
            </a:r>
          </a:p>
          <a:p>
            <a:pPr marL="342900" marR="0" lvl="0" indent="-342900" algn="just">
              <a:lnSpc>
                <a:spcPct val="115000"/>
              </a:lnSpc>
              <a:spcBef>
                <a:spcPts val="0"/>
              </a:spcBef>
              <a:spcAft>
                <a:spcPts val="800"/>
              </a:spcAft>
              <a:buSzPts val="1000"/>
              <a:buFont typeface="Symbol" panose="05050102010706020507" pitchFamily="18" charset="2"/>
              <a:buChar char=""/>
              <a:tabLst>
                <a:tab pos="457200" algn="l"/>
              </a:tabLs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Random Forest model outperformed other models in accuracy, precision, recall, and F1 score</a:t>
            </a:r>
          </a:p>
          <a:p>
            <a:pPr marL="0" lvl="0" indent="0" algn="l" rtl="0">
              <a:lnSpc>
                <a:spcPct val="90000"/>
              </a:lnSpc>
              <a:spcBef>
                <a:spcPts val="1000"/>
              </a:spcBef>
              <a:spcAft>
                <a:spcPts val="0"/>
              </a:spcAft>
              <a:buClr>
                <a:schemeClr val="dk1"/>
              </a:buClr>
              <a:buSzPct val="100000"/>
              <a:buNone/>
            </a:pPr>
            <a:endParaRPr sz="1800" dirty="0"/>
          </a:p>
          <a:p>
            <a:pPr marL="0" lvl="0" indent="0" algn="l" rtl="0">
              <a:lnSpc>
                <a:spcPct val="90000"/>
              </a:lnSpc>
              <a:spcBef>
                <a:spcPts val="1000"/>
              </a:spcBef>
              <a:spcAft>
                <a:spcPts val="0"/>
              </a:spcAft>
              <a:buClr>
                <a:schemeClr val="dk1"/>
              </a:buClr>
              <a:buSzPct val="100000"/>
              <a:buNone/>
            </a:pPr>
            <a:endParaRPr dirty="0"/>
          </a:p>
        </p:txBody>
      </p:sp>
      <p:pic>
        <p:nvPicPr>
          <p:cNvPr id="2" name="Google Shape;92;p2" descr="Mushrooms growing on a mossy log in the woods&#10;&#10;Description automatically generated">
            <a:extLst>
              <a:ext uri="{FF2B5EF4-FFF2-40B4-BE49-F238E27FC236}">
                <a16:creationId xmlns:a16="http://schemas.microsoft.com/office/drawing/2014/main" id="{EBEFE7A1-6D06-C8E5-9B43-1DD7298596D9}"/>
              </a:ext>
            </a:extLst>
          </p:cNvPr>
          <p:cNvPicPr preferRelativeResize="0"/>
          <p:nvPr/>
        </p:nvPicPr>
        <p:blipFill rotWithShape="1">
          <a:blip r:embed="rId3">
            <a:alphaModFix amt="50000"/>
          </a:blip>
          <a:srcRect t="15730"/>
          <a:stretch/>
        </p:blipFill>
        <p:spPr>
          <a:xfrm>
            <a:off x="7637318" y="10"/>
            <a:ext cx="4554682" cy="6857990"/>
          </a:xfrm>
          <a:prstGeom prst="rect">
            <a:avLst/>
          </a:prstGeom>
          <a:noFill/>
          <a:ln>
            <a:noFill/>
          </a:ln>
        </p:spPr>
      </p:pic>
    </p:spTree>
    <p:extLst>
      <p:ext uri="{BB962C8B-B14F-4D97-AF65-F5344CB8AC3E}">
        <p14:creationId xmlns:p14="http://schemas.microsoft.com/office/powerpoint/2010/main" val="41378886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8"/>
        <p:cNvGrpSpPr/>
        <p:nvPr/>
      </p:nvGrpSpPr>
      <p:grpSpPr>
        <a:xfrm>
          <a:off x="0" y="0"/>
          <a:ext cx="0" cy="0"/>
          <a:chOff x="0" y="0"/>
          <a:chExt cx="0" cy="0"/>
        </a:xfrm>
      </p:grpSpPr>
      <p:pic>
        <p:nvPicPr>
          <p:cNvPr id="209" name="Google Shape;209;p20"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210" name="Google Shape;210;p20"/>
          <p:cNvSpPr/>
          <p:nvPr/>
        </p:nvSpPr>
        <p:spPr>
          <a:xfrm>
            <a:off x="357909" y="201351"/>
            <a:ext cx="11476180" cy="1666240"/>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How does the project solve this problem at a high-level ?</a:t>
            </a:r>
            <a:endParaRPr/>
          </a:p>
        </p:txBody>
      </p:sp>
      <p:sp>
        <p:nvSpPr>
          <p:cNvPr id="211" name="Google Shape;211;p20"/>
          <p:cNvSpPr txBox="1">
            <a:spLocks noGrp="1"/>
          </p:cNvSpPr>
          <p:nvPr>
            <p:ph type="body" idx="1"/>
          </p:nvPr>
        </p:nvSpPr>
        <p:spPr>
          <a:xfrm>
            <a:off x="353291" y="2091170"/>
            <a:ext cx="11485418" cy="4466793"/>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5"/>
        <p:cNvGrpSpPr/>
        <p:nvPr/>
      </p:nvGrpSpPr>
      <p:grpSpPr>
        <a:xfrm>
          <a:off x="0" y="0"/>
          <a:ext cx="0" cy="0"/>
          <a:chOff x="0" y="0"/>
          <a:chExt cx="0" cy="0"/>
        </a:xfrm>
      </p:grpSpPr>
      <p:pic>
        <p:nvPicPr>
          <p:cNvPr id="216" name="Google Shape;216;p21"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217" name="Google Shape;217;p21"/>
          <p:cNvSpPr/>
          <p:nvPr/>
        </p:nvSpPr>
        <p:spPr>
          <a:xfrm>
            <a:off x="357909" y="201351"/>
            <a:ext cx="11476180" cy="1666240"/>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What steps were taken to develop the project</a:t>
            </a:r>
            <a:endParaRPr/>
          </a:p>
        </p:txBody>
      </p:sp>
      <p:sp>
        <p:nvSpPr>
          <p:cNvPr id="218" name="Google Shape;218;p21"/>
          <p:cNvSpPr txBox="1">
            <a:spLocks noGrp="1"/>
          </p:cNvSpPr>
          <p:nvPr>
            <p:ph type="body" idx="1"/>
          </p:nvPr>
        </p:nvSpPr>
        <p:spPr>
          <a:xfrm>
            <a:off x="353291" y="2091170"/>
            <a:ext cx="11485418" cy="4466793"/>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2"/>
        <p:cNvGrpSpPr/>
        <p:nvPr/>
      </p:nvGrpSpPr>
      <p:grpSpPr>
        <a:xfrm>
          <a:off x="0" y="0"/>
          <a:ext cx="0" cy="0"/>
          <a:chOff x="0" y="0"/>
          <a:chExt cx="0" cy="0"/>
        </a:xfrm>
      </p:grpSpPr>
      <p:pic>
        <p:nvPicPr>
          <p:cNvPr id="223" name="Google Shape;223;p22"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224" name="Google Shape;224;p22"/>
          <p:cNvSpPr/>
          <p:nvPr/>
        </p:nvSpPr>
        <p:spPr>
          <a:xfrm>
            <a:off x="357909" y="201351"/>
            <a:ext cx="11476180" cy="1666240"/>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chemeClr val="lt1"/>
                </a:solidFill>
                <a:latin typeface="Arial"/>
                <a:ea typeface="Arial"/>
                <a:cs typeface="Arial"/>
                <a:sym typeface="Arial"/>
              </a:rPr>
              <a:t>Demonstrate how the project solves the problem, as outlined in the narrative.  Discuss any additional steps that might be taken to enhance the project in future iterations</a:t>
            </a:r>
            <a:endParaRPr/>
          </a:p>
        </p:txBody>
      </p:sp>
      <p:sp>
        <p:nvSpPr>
          <p:cNvPr id="225" name="Google Shape;225;p22"/>
          <p:cNvSpPr txBox="1">
            <a:spLocks noGrp="1"/>
          </p:cNvSpPr>
          <p:nvPr>
            <p:ph type="body" idx="1"/>
          </p:nvPr>
        </p:nvSpPr>
        <p:spPr>
          <a:xfrm>
            <a:off x="353291" y="2091170"/>
            <a:ext cx="11485418" cy="4466793"/>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9"/>
        <p:cNvGrpSpPr/>
        <p:nvPr/>
      </p:nvGrpSpPr>
      <p:grpSpPr>
        <a:xfrm>
          <a:off x="0" y="0"/>
          <a:ext cx="0" cy="0"/>
          <a:chOff x="0" y="0"/>
          <a:chExt cx="0" cy="0"/>
        </a:xfrm>
      </p:grpSpPr>
      <p:pic>
        <p:nvPicPr>
          <p:cNvPr id="230" name="Google Shape;230;p23"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231" name="Google Shape;231;p23"/>
          <p:cNvSpPr/>
          <p:nvPr/>
        </p:nvSpPr>
        <p:spPr>
          <a:xfrm>
            <a:off x="357909" y="4981170"/>
            <a:ext cx="11476180" cy="1666240"/>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32" name="Google Shape;232;p23"/>
          <p:cNvSpPr txBox="1">
            <a:spLocks noGrp="1"/>
          </p:cNvSpPr>
          <p:nvPr>
            <p:ph type="body" idx="1"/>
          </p:nvPr>
        </p:nvSpPr>
        <p:spPr>
          <a:xfrm>
            <a:off x="353291" y="197716"/>
            <a:ext cx="11485418" cy="4616883"/>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6"/>
        <p:cNvGrpSpPr/>
        <p:nvPr/>
      </p:nvGrpSpPr>
      <p:grpSpPr>
        <a:xfrm>
          <a:off x="0" y="0"/>
          <a:ext cx="0" cy="0"/>
          <a:chOff x="0" y="0"/>
          <a:chExt cx="0" cy="0"/>
        </a:xfrm>
      </p:grpSpPr>
      <p:pic>
        <p:nvPicPr>
          <p:cNvPr id="237" name="Google Shape;237;p24"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pic>
        <p:nvPicPr>
          <p:cNvPr id="238" name="Google Shape;238;p24" descr="A graph with green bars&#10;&#10;Description automatically generated"/>
          <p:cNvPicPr preferRelativeResize="0"/>
          <p:nvPr/>
        </p:nvPicPr>
        <p:blipFill rotWithShape="1">
          <a:blip r:embed="rId4">
            <a:alphaModFix/>
          </a:blip>
          <a:srcRect/>
          <a:stretch/>
        </p:blipFill>
        <p:spPr>
          <a:xfrm>
            <a:off x="1352550" y="304800"/>
            <a:ext cx="9486900" cy="62484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2"/>
        <p:cNvGrpSpPr/>
        <p:nvPr/>
      </p:nvGrpSpPr>
      <p:grpSpPr>
        <a:xfrm>
          <a:off x="0" y="0"/>
          <a:ext cx="0" cy="0"/>
          <a:chOff x="0" y="0"/>
          <a:chExt cx="0" cy="0"/>
        </a:xfrm>
      </p:grpSpPr>
      <p:pic>
        <p:nvPicPr>
          <p:cNvPr id="243" name="Google Shape;243;p25"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pic>
        <p:nvPicPr>
          <p:cNvPr id="244" name="Google Shape;244;p25" descr="A blue squares with white numbers&#10;&#10;Description automatically generated"/>
          <p:cNvPicPr preferRelativeResize="0"/>
          <p:nvPr/>
        </p:nvPicPr>
        <p:blipFill rotWithShape="1">
          <a:blip r:embed="rId4">
            <a:alphaModFix/>
          </a:blip>
          <a:srcRect/>
          <a:stretch/>
        </p:blipFill>
        <p:spPr>
          <a:xfrm>
            <a:off x="352425" y="509588"/>
            <a:ext cx="5391150" cy="4695825"/>
          </a:xfrm>
          <a:prstGeom prst="rect">
            <a:avLst/>
          </a:prstGeom>
          <a:noFill/>
          <a:ln>
            <a:noFill/>
          </a:ln>
        </p:spPr>
      </p:pic>
      <p:pic>
        <p:nvPicPr>
          <p:cNvPr id="245" name="Google Shape;245;p25" descr="A blue squares with white numbers&#10;&#10;Description automatically generated"/>
          <p:cNvPicPr preferRelativeResize="0"/>
          <p:nvPr/>
        </p:nvPicPr>
        <p:blipFill rotWithShape="1">
          <a:blip r:embed="rId5">
            <a:alphaModFix/>
          </a:blip>
          <a:srcRect/>
          <a:stretch/>
        </p:blipFill>
        <p:spPr>
          <a:xfrm>
            <a:off x="6093884" y="505355"/>
            <a:ext cx="5645149" cy="470429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9"/>
        <p:cNvGrpSpPr/>
        <p:nvPr/>
      </p:nvGrpSpPr>
      <p:grpSpPr>
        <a:xfrm>
          <a:off x="0" y="0"/>
          <a:ext cx="0" cy="0"/>
          <a:chOff x="0" y="0"/>
          <a:chExt cx="0" cy="0"/>
        </a:xfrm>
      </p:grpSpPr>
      <p:pic>
        <p:nvPicPr>
          <p:cNvPr id="250" name="Google Shape;250;p26"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pic>
        <p:nvPicPr>
          <p:cNvPr id="251" name="Google Shape;251;p26" descr="A graph of a number of neighbors&#10;&#10;Description automatically generated"/>
          <p:cNvPicPr preferRelativeResize="0"/>
          <p:nvPr/>
        </p:nvPicPr>
        <p:blipFill rotWithShape="1">
          <a:blip r:embed="rId4">
            <a:alphaModFix/>
          </a:blip>
          <a:srcRect/>
          <a:stretch/>
        </p:blipFill>
        <p:spPr>
          <a:xfrm>
            <a:off x="3252788" y="1290638"/>
            <a:ext cx="5686425" cy="42767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5"/>
        <p:cNvGrpSpPr/>
        <p:nvPr/>
      </p:nvGrpSpPr>
      <p:grpSpPr>
        <a:xfrm>
          <a:off x="0" y="0"/>
          <a:ext cx="0" cy="0"/>
          <a:chOff x="0" y="0"/>
          <a:chExt cx="0" cy="0"/>
        </a:xfrm>
      </p:grpSpPr>
      <p:pic>
        <p:nvPicPr>
          <p:cNvPr id="256" name="Google Shape;256;p27"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
        <p:cNvGrpSpPr/>
        <p:nvPr/>
      </p:nvGrpSpPr>
      <p:grpSpPr>
        <a:xfrm>
          <a:off x="0" y="0"/>
          <a:ext cx="0" cy="0"/>
          <a:chOff x="0" y="0"/>
          <a:chExt cx="0" cy="0"/>
        </a:xfrm>
      </p:grpSpPr>
      <p:pic>
        <p:nvPicPr>
          <p:cNvPr id="92" name="Google Shape;92;p2"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93" name="Google Shape;93;p2"/>
          <p:cNvSpPr/>
          <p:nvPr/>
        </p:nvSpPr>
        <p:spPr>
          <a:xfrm>
            <a:off x="4510200" y="213600"/>
            <a:ext cx="7531800" cy="6430800"/>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7"/>
        <p:cNvGrpSpPr/>
        <p:nvPr/>
      </p:nvGrpSpPr>
      <p:grpSpPr>
        <a:xfrm>
          <a:off x="0" y="0"/>
          <a:ext cx="0" cy="0"/>
          <a:chOff x="0" y="0"/>
          <a:chExt cx="0" cy="0"/>
        </a:xfrm>
      </p:grpSpPr>
      <p:pic>
        <p:nvPicPr>
          <p:cNvPr id="98" name="Google Shape;98;p3"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99" name="Google Shape;99;p3"/>
          <p:cNvSpPr/>
          <p:nvPr/>
        </p:nvSpPr>
        <p:spPr>
          <a:xfrm>
            <a:off x="6096000" y="369454"/>
            <a:ext cx="5738090" cy="6003635"/>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0" name="Google Shape;100;p3"/>
          <p:cNvSpPr txBox="1">
            <a:spLocks noGrp="1"/>
          </p:cNvSpPr>
          <p:nvPr>
            <p:ph type="body" idx="1"/>
          </p:nvPr>
        </p:nvSpPr>
        <p:spPr>
          <a:xfrm>
            <a:off x="353291" y="370898"/>
            <a:ext cx="5493328" cy="6002337"/>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4"/>
        <p:cNvGrpSpPr/>
        <p:nvPr/>
      </p:nvGrpSpPr>
      <p:grpSpPr>
        <a:xfrm>
          <a:off x="0" y="0"/>
          <a:ext cx="0" cy="0"/>
          <a:chOff x="0" y="0"/>
          <a:chExt cx="0" cy="0"/>
        </a:xfrm>
      </p:grpSpPr>
      <p:pic>
        <p:nvPicPr>
          <p:cNvPr id="105" name="Google Shape;105;p4"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06" name="Google Shape;106;p4"/>
          <p:cNvSpPr/>
          <p:nvPr/>
        </p:nvSpPr>
        <p:spPr>
          <a:xfrm>
            <a:off x="6096000" y="369454"/>
            <a:ext cx="5738090" cy="6003635"/>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rPr>
              <a:t>Death Cap (Amanita Phalloides)</a:t>
            </a:r>
            <a:endParaRPr sz="1800">
              <a:solidFill>
                <a:schemeClr val="lt1"/>
              </a:solidFill>
            </a:endParaRPr>
          </a:p>
          <a:p>
            <a:pPr marL="0" marR="0" lvl="0" indent="0" algn="ctr" rtl="0">
              <a:spcBef>
                <a:spcPts val="0"/>
              </a:spcBef>
              <a:spcAft>
                <a:spcPts val="0"/>
              </a:spcAft>
              <a:buNone/>
            </a:pPr>
            <a:endParaRPr sz="1800">
              <a:solidFill>
                <a:schemeClr val="lt1"/>
              </a:solidFill>
            </a:endParaRPr>
          </a:p>
          <a:p>
            <a:pPr marL="0" marR="0" lvl="0" indent="0" algn="ctr" rtl="0">
              <a:spcBef>
                <a:spcPts val="0"/>
              </a:spcBef>
              <a:spcAft>
                <a:spcPts val="0"/>
              </a:spcAft>
              <a:buNone/>
            </a:pPr>
            <a:r>
              <a:rPr lang="en-US" sz="1800">
                <a:solidFill>
                  <a:schemeClr val="lt1"/>
                </a:solidFill>
              </a:rPr>
              <a:t>POISONOUS</a:t>
            </a:r>
            <a:endParaRPr sz="1800">
              <a:solidFill>
                <a:schemeClr val="lt1"/>
              </a:solidFill>
            </a:endParaRPr>
          </a:p>
          <a:p>
            <a:pPr marL="0" marR="0" lvl="0" indent="0" algn="ctr" rtl="0">
              <a:spcBef>
                <a:spcPts val="0"/>
              </a:spcBef>
              <a:spcAft>
                <a:spcPts val="0"/>
              </a:spcAft>
              <a:buNone/>
            </a:pPr>
            <a:endParaRPr sz="1800">
              <a:solidFill>
                <a:schemeClr val="lt1"/>
              </a:solidFill>
            </a:endParaRPr>
          </a:p>
          <a:p>
            <a:pPr marL="0" marR="0" lvl="0" indent="0" algn="ctr" rtl="0">
              <a:spcBef>
                <a:spcPts val="0"/>
              </a:spcBef>
              <a:spcAft>
                <a:spcPts val="0"/>
              </a:spcAft>
              <a:buNone/>
            </a:pPr>
            <a:r>
              <a:rPr lang="en-US" sz="1800">
                <a:solidFill>
                  <a:schemeClr val="lt1"/>
                </a:solidFill>
              </a:rPr>
              <a:t>&gt; One of the deadliest of all mushrooms.</a:t>
            </a:r>
            <a:endParaRPr sz="1800">
              <a:solidFill>
                <a:schemeClr val="lt1"/>
              </a:solidFill>
            </a:endParaRPr>
          </a:p>
          <a:p>
            <a:pPr marL="0" marR="0" lvl="0" indent="0" algn="ctr" rtl="0">
              <a:spcBef>
                <a:spcPts val="0"/>
              </a:spcBef>
              <a:spcAft>
                <a:spcPts val="0"/>
              </a:spcAft>
              <a:buNone/>
            </a:pPr>
            <a:r>
              <a:rPr lang="en-US" sz="1800">
                <a:solidFill>
                  <a:schemeClr val="lt1"/>
                </a:solidFill>
              </a:rPr>
              <a:t>&gt; Closely resembles edible mushrooms such as straw and caesar’s.</a:t>
            </a:r>
            <a:endParaRPr sz="1800">
              <a:solidFill>
                <a:schemeClr val="lt1"/>
              </a:solidFill>
            </a:endParaRPr>
          </a:p>
          <a:p>
            <a:pPr marL="0" marR="0" lvl="0" indent="0" algn="ctr" rtl="0">
              <a:spcBef>
                <a:spcPts val="0"/>
              </a:spcBef>
              <a:spcAft>
                <a:spcPts val="0"/>
              </a:spcAft>
              <a:buNone/>
            </a:pPr>
            <a:r>
              <a:rPr lang="en-US" sz="1800">
                <a:solidFill>
                  <a:schemeClr val="lt1"/>
                </a:solidFill>
              </a:rPr>
              <a:t>&gt; Within 6 to 12 hours after consumption, violent abdominal pain, vomiting, and bloody diarrhea appear. This leads to coma and death in more than 50% of recorded incidents.</a:t>
            </a:r>
            <a:endParaRPr sz="1800">
              <a:solidFill>
                <a:schemeClr val="lt1"/>
              </a:solidFill>
            </a:endParaRPr>
          </a:p>
          <a:p>
            <a:pPr marL="0" marR="0" lvl="0" indent="0" algn="ctr" rtl="0">
              <a:spcBef>
                <a:spcPts val="0"/>
              </a:spcBef>
              <a:spcAft>
                <a:spcPts val="0"/>
              </a:spcAft>
              <a:buNone/>
            </a:pPr>
            <a:r>
              <a:rPr lang="en-US" sz="1800">
                <a:solidFill>
                  <a:schemeClr val="lt1"/>
                </a:solidFill>
              </a:rPr>
              <a:t> </a:t>
            </a:r>
            <a:endParaRPr sz="1800">
              <a:solidFill>
                <a:schemeClr val="lt1"/>
              </a:solidFill>
            </a:endParaRPr>
          </a:p>
        </p:txBody>
      </p:sp>
      <p:pic>
        <p:nvPicPr>
          <p:cNvPr id="107" name="Google Shape;107;p4" descr="A mushroom growing in the ground&#10;&#10;Description automatically generated"/>
          <p:cNvPicPr preferRelativeResize="0">
            <a:picLocks noGrp="1"/>
          </p:cNvPicPr>
          <p:nvPr>
            <p:ph type="body" idx="1"/>
          </p:nvPr>
        </p:nvPicPr>
        <p:blipFill rotWithShape="1">
          <a:blip r:embed="rId4">
            <a:alphaModFix/>
          </a:blip>
          <a:srcRect/>
          <a:stretch/>
        </p:blipFill>
        <p:spPr>
          <a:xfrm>
            <a:off x="346653" y="629732"/>
            <a:ext cx="5391150" cy="5600122"/>
          </a:xfrm>
          <a:prstGeom prst="rect">
            <a:avLst/>
          </a:prstGeom>
          <a:noFill/>
          <a:ln w="57150" cap="flat" cmpd="sng">
            <a:solidFill>
              <a:schemeClr val="dk1"/>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1"/>
        <p:cNvGrpSpPr/>
        <p:nvPr/>
      </p:nvGrpSpPr>
      <p:grpSpPr>
        <a:xfrm>
          <a:off x="0" y="0"/>
          <a:ext cx="0" cy="0"/>
          <a:chOff x="0" y="0"/>
          <a:chExt cx="0" cy="0"/>
        </a:xfrm>
      </p:grpSpPr>
      <p:pic>
        <p:nvPicPr>
          <p:cNvPr id="112" name="Google Shape;112;p5"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13" name="Google Shape;113;p5"/>
          <p:cNvSpPr/>
          <p:nvPr/>
        </p:nvSpPr>
        <p:spPr>
          <a:xfrm>
            <a:off x="6096000" y="369454"/>
            <a:ext cx="5738090" cy="6003635"/>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rPr>
              <a:t>Common Riverbank morels (Morchella Americana)</a:t>
            </a:r>
            <a:endParaRPr sz="1800">
              <a:solidFill>
                <a:schemeClr val="lt1"/>
              </a:solidFill>
            </a:endParaRPr>
          </a:p>
          <a:p>
            <a:pPr marL="0" marR="0" lvl="0" indent="0" algn="ctr" rtl="0">
              <a:spcBef>
                <a:spcPts val="0"/>
              </a:spcBef>
              <a:spcAft>
                <a:spcPts val="0"/>
              </a:spcAft>
              <a:buNone/>
            </a:pPr>
            <a:endParaRPr sz="1800">
              <a:solidFill>
                <a:schemeClr val="lt1"/>
              </a:solidFill>
            </a:endParaRPr>
          </a:p>
          <a:p>
            <a:pPr marL="0" marR="0" lvl="0" indent="0" algn="ctr" rtl="0">
              <a:spcBef>
                <a:spcPts val="0"/>
              </a:spcBef>
              <a:spcAft>
                <a:spcPts val="0"/>
              </a:spcAft>
              <a:buNone/>
            </a:pPr>
            <a:r>
              <a:rPr lang="en-US" sz="1800">
                <a:solidFill>
                  <a:schemeClr val="lt1"/>
                </a:solidFill>
              </a:rPr>
              <a:t>EDIBLE</a:t>
            </a:r>
            <a:endParaRPr sz="1800">
              <a:solidFill>
                <a:schemeClr val="lt1"/>
              </a:solidFill>
            </a:endParaRPr>
          </a:p>
          <a:p>
            <a:pPr marL="0" marR="0" lvl="0" indent="0" algn="ctr" rtl="0">
              <a:spcBef>
                <a:spcPts val="0"/>
              </a:spcBef>
              <a:spcAft>
                <a:spcPts val="0"/>
              </a:spcAft>
              <a:buNone/>
            </a:pPr>
            <a:endParaRPr sz="1800">
              <a:solidFill>
                <a:schemeClr val="lt1"/>
              </a:solidFill>
            </a:endParaRPr>
          </a:p>
          <a:p>
            <a:pPr marL="0" marR="0" lvl="0" indent="0" algn="ctr" rtl="0">
              <a:spcBef>
                <a:spcPts val="0"/>
              </a:spcBef>
              <a:spcAft>
                <a:spcPts val="0"/>
              </a:spcAft>
              <a:buNone/>
            </a:pPr>
            <a:r>
              <a:rPr lang="en-US" sz="1800">
                <a:solidFill>
                  <a:schemeClr val="lt1"/>
                </a:solidFill>
              </a:rPr>
              <a:t>&gt; Rich flavor and unmistakable meaty texture.</a:t>
            </a:r>
            <a:endParaRPr sz="1800">
              <a:solidFill>
                <a:schemeClr val="lt1"/>
              </a:solidFill>
            </a:endParaRPr>
          </a:p>
          <a:p>
            <a:pPr marL="0" marR="0" lvl="0" indent="0" algn="ctr" rtl="0">
              <a:spcBef>
                <a:spcPts val="0"/>
              </a:spcBef>
              <a:spcAft>
                <a:spcPts val="0"/>
              </a:spcAft>
              <a:buNone/>
            </a:pPr>
            <a:r>
              <a:rPr lang="en-US" sz="1800">
                <a:solidFill>
                  <a:schemeClr val="lt1"/>
                </a:solidFill>
              </a:rPr>
              <a:t>&gt; One of the most famous mushrooms in the world.</a:t>
            </a:r>
            <a:endParaRPr sz="1800">
              <a:solidFill>
                <a:schemeClr val="lt1"/>
              </a:solidFill>
            </a:endParaRPr>
          </a:p>
          <a:p>
            <a:pPr marL="0" marR="0" lvl="0" indent="0" algn="ctr" rtl="0">
              <a:spcBef>
                <a:spcPts val="0"/>
              </a:spcBef>
              <a:spcAft>
                <a:spcPts val="0"/>
              </a:spcAft>
              <a:buNone/>
            </a:pPr>
            <a:r>
              <a:rPr lang="en-US" sz="1800">
                <a:solidFill>
                  <a:schemeClr val="lt1"/>
                </a:solidFill>
              </a:rPr>
              <a:t>&gt; Rare, with a high retail price, morel season is short and hunting patches are often passed down in families like heirlooms</a:t>
            </a:r>
            <a:endParaRPr sz="1800">
              <a:solidFill>
                <a:schemeClr val="lt1"/>
              </a:solidFill>
            </a:endParaRPr>
          </a:p>
        </p:txBody>
      </p:sp>
      <p:pic>
        <p:nvPicPr>
          <p:cNvPr id="114" name="Google Shape;114;p5" descr="A group of morel mushrooms growing in the woods&#10;&#10;Description automatically generated"/>
          <p:cNvPicPr preferRelativeResize="0"/>
          <p:nvPr/>
        </p:nvPicPr>
        <p:blipFill rotWithShape="1">
          <a:blip r:embed="rId4">
            <a:alphaModFix/>
          </a:blip>
          <a:srcRect/>
          <a:stretch/>
        </p:blipFill>
        <p:spPr>
          <a:xfrm>
            <a:off x="445654" y="667788"/>
            <a:ext cx="5377872" cy="5408559"/>
          </a:xfrm>
          <a:prstGeom prst="rect">
            <a:avLst/>
          </a:prstGeom>
          <a:noFill/>
          <a:ln w="57150" cap="flat" cmpd="sng">
            <a:solidFill>
              <a:schemeClr val="dk1"/>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8"/>
        <p:cNvGrpSpPr/>
        <p:nvPr/>
      </p:nvGrpSpPr>
      <p:grpSpPr>
        <a:xfrm>
          <a:off x="0" y="0"/>
          <a:ext cx="0" cy="0"/>
          <a:chOff x="0" y="0"/>
          <a:chExt cx="0" cy="0"/>
        </a:xfrm>
      </p:grpSpPr>
      <p:pic>
        <p:nvPicPr>
          <p:cNvPr id="119" name="Google Shape;119;p6"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20" name="Google Shape;120;p6"/>
          <p:cNvSpPr/>
          <p:nvPr/>
        </p:nvSpPr>
        <p:spPr>
          <a:xfrm>
            <a:off x="6096000" y="369454"/>
            <a:ext cx="5738090" cy="6003635"/>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rPr>
              <a:t>Banded Mottlegill (Panaeolus Cinctulus)</a:t>
            </a:r>
            <a:endParaRPr sz="1800">
              <a:solidFill>
                <a:schemeClr val="lt1"/>
              </a:solidFill>
            </a:endParaRPr>
          </a:p>
          <a:p>
            <a:pPr marL="0" marR="0" lvl="0" indent="0" algn="ctr" rtl="0">
              <a:spcBef>
                <a:spcPts val="0"/>
              </a:spcBef>
              <a:spcAft>
                <a:spcPts val="0"/>
              </a:spcAft>
              <a:buNone/>
            </a:pPr>
            <a:endParaRPr sz="1800">
              <a:solidFill>
                <a:schemeClr val="lt1"/>
              </a:solidFill>
            </a:endParaRPr>
          </a:p>
          <a:p>
            <a:pPr marL="0" marR="0" lvl="0" indent="0" algn="ctr" rtl="0">
              <a:spcBef>
                <a:spcPts val="0"/>
              </a:spcBef>
              <a:spcAft>
                <a:spcPts val="0"/>
              </a:spcAft>
              <a:buNone/>
            </a:pPr>
            <a:r>
              <a:rPr lang="en-US" sz="1800">
                <a:solidFill>
                  <a:schemeClr val="lt1"/>
                </a:solidFill>
              </a:rPr>
              <a:t>EDIBLE</a:t>
            </a:r>
            <a:endParaRPr sz="1800">
              <a:solidFill>
                <a:schemeClr val="lt1"/>
              </a:solidFill>
            </a:endParaRPr>
          </a:p>
          <a:p>
            <a:pPr marL="0" marR="0" lvl="0" indent="0" algn="ctr" rtl="0">
              <a:spcBef>
                <a:spcPts val="0"/>
              </a:spcBef>
              <a:spcAft>
                <a:spcPts val="0"/>
              </a:spcAft>
              <a:buNone/>
            </a:pPr>
            <a:endParaRPr sz="1800">
              <a:solidFill>
                <a:schemeClr val="lt1"/>
              </a:solidFill>
            </a:endParaRPr>
          </a:p>
          <a:p>
            <a:pPr marL="0" marR="0" lvl="0" indent="0" algn="ctr" rtl="0">
              <a:spcBef>
                <a:spcPts val="0"/>
              </a:spcBef>
              <a:spcAft>
                <a:spcPts val="0"/>
              </a:spcAft>
              <a:buNone/>
            </a:pPr>
            <a:r>
              <a:rPr lang="en-US" sz="1800">
                <a:solidFill>
                  <a:schemeClr val="lt1"/>
                </a:solidFill>
              </a:rPr>
              <a:t>&gt; A type of psilocybin mushroom which contain hallucinogenic substances.</a:t>
            </a:r>
            <a:endParaRPr sz="1800">
              <a:solidFill>
                <a:schemeClr val="lt1"/>
              </a:solidFill>
            </a:endParaRPr>
          </a:p>
          <a:p>
            <a:pPr marL="0" marR="0" lvl="0" indent="0" algn="ctr" rtl="0">
              <a:spcBef>
                <a:spcPts val="0"/>
              </a:spcBef>
              <a:spcAft>
                <a:spcPts val="0"/>
              </a:spcAft>
              <a:buNone/>
            </a:pPr>
            <a:r>
              <a:rPr lang="en-US" sz="1800">
                <a:solidFill>
                  <a:schemeClr val="lt1"/>
                </a:solidFill>
              </a:rPr>
              <a:t>&gt; </a:t>
            </a:r>
            <a:endParaRPr sz="1800">
              <a:solidFill>
                <a:schemeClr val="lt1"/>
              </a:solidFill>
            </a:endParaRPr>
          </a:p>
        </p:txBody>
      </p:sp>
      <p:pic>
        <p:nvPicPr>
          <p:cNvPr id="121" name="Google Shape;121;p6" descr="A group of mushrooms growing in the ground&#10;&#10;Description automatically generated"/>
          <p:cNvPicPr preferRelativeResize="0"/>
          <p:nvPr/>
        </p:nvPicPr>
        <p:blipFill rotWithShape="1">
          <a:blip r:embed="rId4">
            <a:alphaModFix/>
          </a:blip>
          <a:srcRect/>
          <a:stretch/>
        </p:blipFill>
        <p:spPr>
          <a:xfrm>
            <a:off x="321686" y="371621"/>
            <a:ext cx="5360266" cy="5999305"/>
          </a:xfrm>
          <a:prstGeom prst="rect">
            <a:avLst/>
          </a:prstGeom>
          <a:noFill/>
          <a:ln w="57150" cap="flat" cmpd="sng">
            <a:solidFill>
              <a:schemeClr val="dk1"/>
            </a:solid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5"/>
        <p:cNvGrpSpPr/>
        <p:nvPr/>
      </p:nvGrpSpPr>
      <p:grpSpPr>
        <a:xfrm>
          <a:off x="0" y="0"/>
          <a:ext cx="0" cy="0"/>
          <a:chOff x="0" y="0"/>
          <a:chExt cx="0" cy="0"/>
        </a:xfrm>
      </p:grpSpPr>
      <p:pic>
        <p:nvPicPr>
          <p:cNvPr id="126" name="Google Shape;126;p7"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27" name="Google Shape;127;p7"/>
          <p:cNvSpPr/>
          <p:nvPr/>
        </p:nvSpPr>
        <p:spPr>
          <a:xfrm>
            <a:off x="6096000" y="369454"/>
            <a:ext cx="5738090" cy="6003635"/>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128" name="Google Shape;128;p7" descr="A close up of a mushroom&#10;&#10;Description automatically generated"/>
          <p:cNvPicPr preferRelativeResize="0"/>
          <p:nvPr/>
        </p:nvPicPr>
        <p:blipFill rotWithShape="1">
          <a:blip r:embed="rId4">
            <a:alphaModFix/>
          </a:blip>
          <a:srcRect/>
          <a:stretch/>
        </p:blipFill>
        <p:spPr>
          <a:xfrm>
            <a:off x="424414" y="1127760"/>
            <a:ext cx="5247172" cy="4287520"/>
          </a:xfrm>
          <a:prstGeom prst="rect">
            <a:avLst/>
          </a:prstGeom>
          <a:noFill/>
          <a:ln w="57150" cap="flat" cmpd="sng">
            <a:solidFill>
              <a:schemeClr val="dk1"/>
            </a:solidFill>
            <a:prstDash val="solid"/>
            <a:round/>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pic>
        <p:nvPicPr>
          <p:cNvPr id="133" name="Google Shape;133;p8" descr="Mushrooms growing on a mossy log in the woods&#10;&#10;Description automatically generated"/>
          <p:cNvPicPr preferRelativeResize="0"/>
          <p:nvPr/>
        </p:nvPicPr>
        <p:blipFill rotWithShape="1">
          <a:blip r:embed="rId3">
            <a:alphaModFix amt="50000"/>
          </a:blip>
          <a:srcRect t="15730"/>
          <a:stretch/>
        </p:blipFill>
        <p:spPr>
          <a:xfrm>
            <a:off x="20" y="10"/>
            <a:ext cx="12191980" cy="6857990"/>
          </a:xfrm>
          <a:prstGeom prst="rect">
            <a:avLst/>
          </a:prstGeom>
          <a:noFill/>
          <a:ln>
            <a:noFill/>
          </a:ln>
        </p:spPr>
      </p:pic>
      <p:sp>
        <p:nvSpPr>
          <p:cNvPr id="134" name="Google Shape;134;p8"/>
          <p:cNvSpPr/>
          <p:nvPr/>
        </p:nvSpPr>
        <p:spPr>
          <a:xfrm>
            <a:off x="6096000" y="369454"/>
            <a:ext cx="5738090" cy="6003635"/>
          </a:xfrm>
          <a:prstGeom prst="roundRect">
            <a:avLst>
              <a:gd name="adj" fmla="val 16667"/>
            </a:avLst>
          </a:prstGeom>
          <a:solidFill>
            <a:srgbClr val="D9986C"/>
          </a:solidFill>
          <a:ln w="19050" cap="flat" cmpd="sng">
            <a:solidFill>
              <a:srgbClr val="082836"/>
            </a:solidFill>
            <a:prstDash val="solid"/>
            <a:miter lim="800000"/>
            <a:headEnd type="none" w="sm" len="sm"/>
            <a:tailEnd type="none" w="sm" len="sm"/>
          </a:ln>
          <a:effectLst>
            <a:outerShdw blurRad="63500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681</Words>
  <Application>Microsoft Office PowerPoint</Application>
  <PresentationFormat>Widescreen</PresentationFormat>
  <Paragraphs>64</Paragraphs>
  <Slides>27</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Play</vt:lpstr>
      <vt:lpstr>Aptos</vt:lpstr>
      <vt:lpstr>Symbol</vt:lpstr>
      <vt:lpstr>Arial</vt:lpstr>
      <vt:lpstr>office theme</vt:lpstr>
      <vt:lpstr>Shrooms</vt:lpstr>
      <vt:lpstr>Executive Summary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 Sykes</dc:creator>
  <cp:lastModifiedBy>LaShawn Sykes</cp:lastModifiedBy>
  <cp:revision>1</cp:revision>
  <dcterms:created xsi:type="dcterms:W3CDTF">2024-06-07T00:21:00Z</dcterms:created>
  <dcterms:modified xsi:type="dcterms:W3CDTF">2024-06-11T01:25:05Z</dcterms:modified>
</cp:coreProperties>
</file>